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E15F4-C10F-4DA2-84AD-08DDF6A139D9}" v="90" dt="2023-05-25T09:48:52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A6C0B166-5BA4-CC94-1AAE-CE9F075F1B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7C89058-EADD-C477-87B6-D602224AF3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0FDA5-222B-4263-85C0-9544E15AFCD1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C94A330-8500-F97B-B3B8-0BE0C2659B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1FA2DD2-FA3C-6CA7-96DD-E8366EE2B9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9C3B4-99EA-494B-9283-2CF6CEFEB8F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908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E7942-2E62-4E4F-860B-CAD6AF459ECC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FEBC3-FA11-44A9-8907-3FC51514D5D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7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1844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83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260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2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3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2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95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0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9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386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22" r:id="rId6"/>
    <p:sldLayoutId id="2147483717" r:id="rId7"/>
    <p:sldLayoutId id="2147483718" r:id="rId8"/>
    <p:sldLayoutId id="2147483719" r:id="rId9"/>
    <p:sldLayoutId id="2147483721" r:id="rId10"/>
    <p:sldLayoutId id="214748372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ltf.report/" TargetMode="External"/><Relationship Id="rId3" Type="http://schemas.openxmlformats.org/officeDocument/2006/relationships/image" Target="../media/image6.svg"/><Relationship Id="rId7" Type="http://schemas.openxmlformats.org/officeDocument/2006/relationships/hyperlink" Target="https://threejs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etchfab.com/" TargetMode="External"/><Relationship Id="rId5" Type="http://schemas.openxmlformats.org/officeDocument/2006/relationships/image" Target="../media/image8.svg"/><Relationship Id="rId10" Type="http://schemas.openxmlformats.org/officeDocument/2006/relationships/hyperlink" Target="https://discoverthreejs.com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br.freepik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28">
            <a:extLst>
              <a:ext uri="{FF2B5EF4-FFF2-40B4-BE49-F238E27FC236}">
                <a16:creationId xmlns:a16="http://schemas.microsoft.com/office/drawing/2014/main" id="{F6E7DCFE-4F50-48FD-A0DF-0B44956E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 descr="Uma imagem com planta, ar livre, árvore, agulha&#10;&#10;Descrição gerada automaticamente">
            <a:extLst>
              <a:ext uri="{FF2B5EF4-FFF2-40B4-BE49-F238E27FC236}">
                <a16:creationId xmlns:a16="http://schemas.microsoft.com/office/drawing/2014/main" id="{BC4B9009-526A-F574-E28D-E384DF368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933" y="-4464"/>
            <a:ext cx="12199933" cy="6929047"/>
          </a:xfrm>
          <a:prstGeom prst="rect">
            <a:avLst/>
          </a:prstGeom>
          <a:noFill/>
        </p:spPr>
      </p:pic>
      <p:sp>
        <p:nvSpPr>
          <p:cNvPr id="172" name="Freeform: Shape 130">
            <a:extLst>
              <a:ext uri="{FF2B5EF4-FFF2-40B4-BE49-F238E27FC236}">
                <a16:creationId xmlns:a16="http://schemas.microsoft.com/office/drawing/2014/main" id="{92ACA378-7594-4CA7-A0F2-B9D9DB9EE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7755" y="3756691"/>
            <a:ext cx="2743200" cy="3101309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32">
            <a:extLst>
              <a:ext uri="{FF2B5EF4-FFF2-40B4-BE49-F238E27FC236}">
                <a16:creationId xmlns:a16="http://schemas.microsoft.com/office/drawing/2014/main" id="{8009804D-EEDA-4241-A1DC-D0EE3699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94513" y="0"/>
            <a:ext cx="7097487" cy="6858000"/>
          </a:xfrm>
          <a:custGeom>
            <a:avLst/>
            <a:gdLst>
              <a:gd name="connsiteX0" fmla="*/ 2192785 w 2192785"/>
              <a:gd name="connsiteY0" fmla="*/ 3807381 h 3807381"/>
              <a:gd name="connsiteX1" fmla="*/ 0 w 2192785"/>
              <a:gd name="connsiteY1" fmla="*/ 3807381 h 3807381"/>
              <a:gd name="connsiteX2" fmla="*/ 0 w 2192785"/>
              <a:gd name="connsiteY2" fmla="*/ 0 h 3807381"/>
              <a:gd name="connsiteX3" fmla="*/ 2192785 w 2192785"/>
              <a:gd name="connsiteY3" fmla="*/ 0 h 380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785" h="3807381">
                <a:moveTo>
                  <a:pt x="2192785" y="3807381"/>
                </a:moveTo>
                <a:lnTo>
                  <a:pt x="0" y="3807381"/>
                </a:lnTo>
                <a:lnTo>
                  <a:pt x="0" y="0"/>
                </a:lnTo>
                <a:lnTo>
                  <a:pt x="2192785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5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Oval 134">
            <a:extLst>
              <a:ext uri="{FF2B5EF4-FFF2-40B4-BE49-F238E27FC236}">
                <a16:creationId xmlns:a16="http://schemas.microsoft.com/office/drawing/2014/main" id="{9C455384-AD1E-43F5-A0B6-C938F956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686" y="1560529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54307C-D0F5-E496-899C-665C2A7B2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6069" y="722519"/>
            <a:ext cx="4795002" cy="1825372"/>
          </a:xfrm>
          <a:noFill/>
        </p:spPr>
        <p:txBody>
          <a:bodyPr anchor="t">
            <a:normAutofit/>
          </a:bodyPr>
          <a:lstStyle/>
          <a:p>
            <a:pPr algn="r"/>
            <a:r>
              <a:rPr lang="en-US" spc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Introduction to Computer Graphics Project -  2022/2023</a:t>
            </a:r>
            <a:endParaRPr lang="pt-PT" spc="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A46A23-6F57-F558-02F5-9251A24E0EF4}"/>
              </a:ext>
            </a:extLst>
          </p:cNvPr>
          <p:cNvSpPr/>
          <p:nvPr/>
        </p:nvSpPr>
        <p:spPr>
          <a:xfrm>
            <a:off x="728686" y="1524719"/>
            <a:ext cx="4527613" cy="4563423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  <a:lumMod val="96000"/>
                  <a:lumOff val="4000"/>
                </a:schemeClr>
              </a:gs>
              <a:gs pos="79000">
                <a:schemeClr val="accent3">
                  <a:tint val="44500"/>
                  <a:satMod val="160000"/>
                  <a:alpha val="69000"/>
                  <a:lumMod val="0"/>
                  <a:lumOff val="10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23" name="Imagem 22" descr="Uma imagem com escuridão&#10;&#10;Descrição gerada automaticamente">
            <a:extLst>
              <a:ext uri="{FF2B5EF4-FFF2-40B4-BE49-F238E27FC236}">
                <a16:creationId xmlns:a16="http://schemas.microsoft.com/office/drawing/2014/main" id="{0A59E34A-5B93-F678-0B3D-D4A8AF5B8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02" y="1623829"/>
            <a:ext cx="5130598" cy="5130598"/>
          </a:xfrm>
          <a:prstGeom prst="rect">
            <a:avLst/>
          </a:prstGeom>
          <a:noFill/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F7A478-1FF6-CE17-7432-D6073EEA1553}"/>
              </a:ext>
            </a:extLst>
          </p:cNvPr>
          <p:cNvSpPr txBox="1"/>
          <p:nvPr/>
        </p:nvSpPr>
        <p:spPr>
          <a:xfrm>
            <a:off x="9048012" y="6350170"/>
            <a:ext cx="3782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Eduarda Tavares, 98447, LECI</a:t>
            </a:r>
          </a:p>
        </p:txBody>
      </p:sp>
    </p:spTree>
    <p:extLst>
      <p:ext uri="{BB962C8B-B14F-4D97-AF65-F5344CB8AC3E}">
        <p14:creationId xmlns:p14="http://schemas.microsoft.com/office/powerpoint/2010/main" val="196860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83A86-6C63-A337-D7DB-AF8CABB2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11" y="-418646"/>
            <a:ext cx="10357666" cy="1438450"/>
          </a:xfrm>
        </p:spPr>
        <p:txBody>
          <a:bodyPr>
            <a:normAutofit/>
          </a:bodyPr>
          <a:lstStyle/>
          <a:p>
            <a:r>
              <a:rPr lang="en-US" sz="3600" spc="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ideas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B7DBE1-CB79-77AE-B829-CE28B3476AEB}"/>
              </a:ext>
            </a:extLst>
          </p:cNvPr>
          <p:cNvSpPr txBox="1"/>
          <p:nvPr/>
        </p:nvSpPr>
        <p:spPr>
          <a:xfrm>
            <a:off x="763675" y="1467059"/>
            <a:ext cx="925408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  <a:p>
            <a:r>
              <a:rPr lang="pt-PT" sz="20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This</a:t>
            </a:r>
            <a:r>
              <a:rPr lang="pt-P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project</a:t>
            </a:r>
            <a:r>
              <a:rPr lang="pt-P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features</a:t>
            </a:r>
            <a:r>
              <a:rPr lang="pt-P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a game </a:t>
            </a:r>
            <a:r>
              <a:rPr lang="pt-PT" sz="20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where</a:t>
            </a:r>
            <a:r>
              <a:rPr lang="pt-P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the</a:t>
            </a:r>
            <a:r>
              <a:rPr lang="pt-P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user</a:t>
            </a:r>
            <a:r>
              <a:rPr lang="pt-P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controls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a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cat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and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explores a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maze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…</a:t>
            </a:r>
          </a:p>
          <a:p>
            <a:endParaRPr lang="pt-PT" sz="2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pt-PT" sz="20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the</a:t>
            </a:r>
            <a:r>
              <a:rPr lang="pt-P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goal</a:t>
            </a:r>
            <a:r>
              <a:rPr lang="pt-P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of</a:t>
            </a:r>
            <a:r>
              <a:rPr lang="pt-P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the</a:t>
            </a:r>
            <a:r>
              <a:rPr lang="pt-P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game </a:t>
            </a:r>
            <a:r>
              <a:rPr lang="pt-PT" sz="20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is</a:t>
            </a:r>
            <a:r>
              <a:rPr lang="pt-PT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to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rescue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all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of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the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lost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kittens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and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then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reach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sz="2000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the</a:t>
            </a:r>
            <a:r>
              <a:rPr lang="pt-PT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exit!</a:t>
            </a:r>
          </a:p>
          <a:p>
            <a:endParaRPr lang="pt-PT" sz="2000" b="1" u="sng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pt-PT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pt-PT" sz="20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pt-PT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Made</a:t>
            </a:r>
            <a:r>
              <a:rPr lang="pt-PT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pt-PT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using</a:t>
            </a:r>
            <a:r>
              <a:rPr lang="pt-PT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 </a:t>
            </a:r>
            <a:r>
              <a:rPr lang="pt-PT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basic THREE.js </a:t>
            </a:r>
            <a:r>
              <a:rPr lang="pt-PT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library</a:t>
            </a:r>
            <a:r>
              <a:rPr lang="pt-PT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, </a:t>
            </a:r>
            <a:r>
              <a:rPr lang="pt-PT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OrbitControls</a:t>
            </a:r>
            <a:r>
              <a:rPr lang="pt-PT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, </a:t>
            </a:r>
            <a:r>
              <a:rPr lang="pt-PT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GLTFLoader</a:t>
            </a:r>
            <a:endParaRPr lang="pt-PT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pt-PT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(Three.js </a:t>
            </a:r>
            <a:r>
              <a:rPr lang="pt-PT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version</a:t>
            </a:r>
            <a:r>
              <a:rPr lang="pt-PT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151.3)</a:t>
            </a:r>
          </a:p>
          <a:p>
            <a:endParaRPr lang="pt-PT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pt-PT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pt-PT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pt-PT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pt-PT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Project URL : </a:t>
            </a:r>
            <a:r>
              <a:rPr lang="pt-PT" sz="1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https://raw.githack.com/eduarda-aires/Purrfect-Escape/main/index.html</a:t>
            </a:r>
            <a:endParaRPr lang="pt-PT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Gráfico 5" descr="Um grupo de árvores com arbustos e flores">
            <a:extLst>
              <a:ext uri="{FF2B5EF4-FFF2-40B4-BE49-F238E27FC236}">
                <a16:creationId xmlns:a16="http://schemas.microsoft.com/office/drawing/2014/main" id="{56A221AD-2707-D367-7A72-B367F5EF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9368" y="2011680"/>
            <a:ext cx="5968392" cy="5968392"/>
          </a:xfrm>
          <a:prstGeom prst="rect">
            <a:avLst/>
          </a:prstGeom>
        </p:spPr>
      </p:pic>
      <p:pic>
        <p:nvPicPr>
          <p:cNvPr id="12" name="Gráfico 11" descr="Gatinho com preenchimento sólido">
            <a:extLst>
              <a:ext uri="{FF2B5EF4-FFF2-40B4-BE49-F238E27FC236}">
                <a16:creationId xmlns:a16="http://schemas.microsoft.com/office/drawing/2014/main" id="{CA3951A5-8F4A-57CF-07BA-2AB765591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6072" y="5490387"/>
            <a:ext cx="1694247" cy="169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3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3DA808A8-F1E7-CB5F-FC3C-7851C117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19" y="612065"/>
            <a:ext cx="2037138" cy="184823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9183A86-6C63-A337-D7DB-AF8CABB2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11" y="-418646"/>
            <a:ext cx="10357666" cy="1438450"/>
          </a:xfrm>
        </p:spPr>
        <p:txBody>
          <a:bodyPr>
            <a:normAutofit/>
          </a:bodyPr>
          <a:lstStyle/>
          <a:p>
            <a:r>
              <a:rPr lang="en-US" sz="3600" spc="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 AND THE Scene graph</a:t>
            </a:r>
          </a:p>
        </p:txBody>
      </p:sp>
      <p:pic>
        <p:nvPicPr>
          <p:cNvPr id="6" name="Gráfico 5" descr="Um grupo de árvores com arbustos e flores">
            <a:extLst>
              <a:ext uri="{FF2B5EF4-FFF2-40B4-BE49-F238E27FC236}">
                <a16:creationId xmlns:a16="http://schemas.microsoft.com/office/drawing/2014/main" id="{56A221AD-2707-D367-7A72-B367F5EFC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9368" y="2011680"/>
            <a:ext cx="5968392" cy="5968392"/>
          </a:xfrm>
          <a:prstGeom prst="rect">
            <a:avLst/>
          </a:prstGeom>
        </p:spPr>
      </p:pic>
      <p:pic>
        <p:nvPicPr>
          <p:cNvPr id="12" name="Gráfico 11" descr="Gatinho com preenchimento sólido">
            <a:extLst>
              <a:ext uri="{FF2B5EF4-FFF2-40B4-BE49-F238E27FC236}">
                <a16:creationId xmlns:a16="http://schemas.microsoft.com/office/drawing/2014/main" id="{CA3951A5-8F4A-57CF-07BA-2AB765591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6072" y="5490387"/>
            <a:ext cx="1694247" cy="169424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F326D3-813B-1926-4673-CF94B5F986EC}"/>
              </a:ext>
            </a:extLst>
          </p:cNvPr>
          <p:cNvSpPr txBox="1"/>
          <p:nvPr/>
        </p:nvSpPr>
        <p:spPr>
          <a:xfrm>
            <a:off x="618836" y="1293091"/>
            <a:ext cx="5209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Imported Models:</a:t>
            </a:r>
          </a:p>
          <a:p>
            <a:endParaRPr lang="en-GB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Player’s tuxedo cat;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Orange, brown, </a:t>
            </a:r>
            <a:r>
              <a:rPr lang="en-GB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gray</a:t>
            </a: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white cat models;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Power up (mystery) box.</a:t>
            </a:r>
            <a:endParaRPr lang="en-GB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E43055-99D4-7844-4E1B-764A83835377}"/>
              </a:ext>
            </a:extLst>
          </p:cNvPr>
          <p:cNvSpPr txBox="1"/>
          <p:nvPr/>
        </p:nvSpPr>
        <p:spPr>
          <a:xfrm>
            <a:off x="507211" y="5108982"/>
            <a:ext cx="8303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These models are placed on a plane with a stone texture,</a:t>
            </a:r>
          </a:p>
          <a:p>
            <a:endParaRPr lang="en-GB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Walls are made from extruded objects with a grass texture. 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AD2619-28F8-5639-99F6-6105601747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2223" y="1474680"/>
            <a:ext cx="1864327" cy="136612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00F4ED9-A40F-BCB0-0E95-64A4956B8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309" y="873882"/>
            <a:ext cx="1956153" cy="18588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35E93B0-1663-7E6F-57D1-771E875FFB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8852" y="2678634"/>
            <a:ext cx="1696348" cy="160032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8E6F9A8-5422-BC59-E5A7-3AF39F1DAD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5936" y="2307432"/>
            <a:ext cx="1871547" cy="162065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B74E84E-584C-2B65-7D67-1D4327490A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762" y="3351132"/>
            <a:ext cx="1993116" cy="185566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165FF31-2CEB-3C9C-F260-07D884034F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309" y="3501579"/>
            <a:ext cx="3415189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4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83A86-6C63-A337-D7DB-AF8CABB2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11" y="-418646"/>
            <a:ext cx="10357666" cy="1438450"/>
          </a:xfrm>
        </p:spPr>
        <p:txBody>
          <a:bodyPr>
            <a:normAutofit/>
          </a:bodyPr>
          <a:lstStyle/>
          <a:p>
            <a:r>
              <a:rPr lang="en-US" sz="3600" spc="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Animation</a:t>
            </a:r>
          </a:p>
        </p:txBody>
      </p:sp>
      <p:pic>
        <p:nvPicPr>
          <p:cNvPr id="6" name="Gráfico 5" descr="Um grupo de árvores com arbustos e flores">
            <a:extLst>
              <a:ext uri="{FF2B5EF4-FFF2-40B4-BE49-F238E27FC236}">
                <a16:creationId xmlns:a16="http://schemas.microsoft.com/office/drawing/2014/main" id="{56A221AD-2707-D367-7A72-B367F5EF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3259" y="2011680"/>
            <a:ext cx="5968392" cy="5968392"/>
          </a:xfrm>
          <a:prstGeom prst="rect">
            <a:avLst/>
          </a:prstGeom>
        </p:spPr>
      </p:pic>
      <p:pic>
        <p:nvPicPr>
          <p:cNvPr id="12" name="Gráfico 11" descr="Gatinho com preenchimento sólido">
            <a:extLst>
              <a:ext uri="{FF2B5EF4-FFF2-40B4-BE49-F238E27FC236}">
                <a16:creationId xmlns:a16="http://schemas.microsoft.com/office/drawing/2014/main" id="{CA3951A5-8F4A-57CF-07BA-2AB765591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6072" y="5490387"/>
            <a:ext cx="1694247" cy="169424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FF989BA-B04B-F676-7E33-3AEDC56FD08A}"/>
              </a:ext>
            </a:extLst>
          </p:cNvPr>
          <p:cNvSpPr txBox="1"/>
          <p:nvPr/>
        </p:nvSpPr>
        <p:spPr>
          <a:xfrm>
            <a:off x="507211" y="1302297"/>
            <a:ext cx="983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The player’s cat has an </a:t>
            </a:r>
            <a:r>
              <a:rPr lang="en-GB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idle</a:t>
            </a: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and a walking </a:t>
            </a:r>
            <a:r>
              <a:rPr lang="en-GB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animation, </a:t>
            </a: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played by an </a:t>
            </a:r>
            <a:r>
              <a:rPr lang="en-GB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animation mixer</a:t>
            </a: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</a:t>
            </a:r>
            <a:endParaRPr lang="en-GB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36369C-26FF-EF9E-FD6F-6364A2BA180F}"/>
              </a:ext>
            </a:extLst>
          </p:cNvPr>
          <p:cNvSpPr txBox="1"/>
          <p:nvPr/>
        </p:nvSpPr>
        <p:spPr>
          <a:xfrm>
            <a:off x="507211" y="3722254"/>
            <a:ext cx="596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The mystery boxes </a:t>
            </a:r>
            <a:r>
              <a:rPr lang="en-GB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rotate on the z axis.</a:t>
            </a:r>
          </a:p>
        </p:txBody>
      </p:sp>
      <p:pic>
        <p:nvPicPr>
          <p:cNvPr id="9" name="Imagem 8" descr="Uma imagem com captura de ecrã, planta, relva, desenho&#10;&#10;Descrição gerada automaticamente">
            <a:extLst>
              <a:ext uri="{FF2B5EF4-FFF2-40B4-BE49-F238E27FC236}">
                <a16:creationId xmlns:a16="http://schemas.microsoft.com/office/drawing/2014/main" id="{44C89919-8C27-60B7-106A-5B04EBCA9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75" y="4281245"/>
            <a:ext cx="2533361" cy="2233555"/>
          </a:xfrm>
          <a:prstGeom prst="round2DiagRect">
            <a:avLst>
              <a:gd name="adj1" fmla="val 16667"/>
              <a:gd name="adj2" fmla="val 6203"/>
            </a:avLst>
          </a:prstGeom>
          <a:ln w="88900" cap="sq">
            <a:solidFill>
              <a:schemeClr val="accent3">
                <a:lumMod val="40000"/>
                <a:lumOff val="60000"/>
              </a:schemeClr>
            </a:solidFill>
            <a:miter lim="800000"/>
          </a:ln>
          <a:effectLst>
            <a:softEdge rad="12700"/>
          </a:effectLst>
        </p:spPr>
      </p:pic>
      <p:pic>
        <p:nvPicPr>
          <p:cNvPr id="14" name="Imagem 13" descr="Uma imagem com gato, mamífero, chão, sombra&#10;&#10;Descrição gerada automaticamente">
            <a:extLst>
              <a:ext uri="{FF2B5EF4-FFF2-40B4-BE49-F238E27FC236}">
                <a16:creationId xmlns:a16="http://schemas.microsoft.com/office/drawing/2014/main" id="{2351FB96-B005-D01E-B3A3-54CB24D4D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94" y="2019663"/>
            <a:ext cx="2672773" cy="3122690"/>
          </a:xfrm>
          <a:prstGeom prst="round2DiagRect">
            <a:avLst>
              <a:gd name="adj1" fmla="val 16667"/>
              <a:gd name="adj2" fmla="val 8294"/>
            </a:avLst>
          </a:prstGeom>
          <a:solidFill>
            <a:schemeClr val="accent3">
              <a:lumMod val="20000"/>
              <a:lumOff val="80000"/>
            </a:schemeClr>
          </a:solidFill>
          <a:ln w="88900" cap="sq">
            <a:solidFill>
              <a:schemeClr val="accent3">
                <a:lumMod val="40000"/>
                <a:lumOff val="60000"/>
              </a:schemeClr>
            </a:solidFill>
            <a:miter lim="800000"/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028174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83A86-6C63-A337-D7DB-AF8CABB2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11" y="-418646"/>
            <a:ext cx="10357666" cy="1438450"/>
          </a:xfrm>
        </p:spPr>
        <p:txBody>
          <a:bodyPr>
            <a:normAutofit/>
          </a:bodyPr>
          <a:lstStyle/>
          <a:p>
            <a:r>
              <a:rPr lang="en-US" sz="3600" spc="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Illumination</a:t>
            </a:r>
          </a:p>
        </p:txBody>
      </p:sp>
      <p:pic>
        <p:nvPicPr>
          <p:cNvPr id="6" name="Gráfico 5" descr="Um grupo de árvores com arbustos e flores">
            <a:extLst>
              <a:ext uri="{FF2B5EF4-FFF2-40B4-BE49-F238E27FC236}">
                <a16:creationId xmlns:a16="http://schemas.microsoft.com/office/drawing/2014/main" id="{56A221AD-2707-D367-7A72-B367F5EF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1418" y="2259839"/>
            <a:ext cx="5720232" cy="5720232"/>
          </a:xfrm>
          <a:prstGeom prst="rect">
            <a:avLst/>
          </a:prstGeom>
        </p:spPr>
      </p:pic>
      <p:pic>
        <p:nvPicPr>
          <p:cNvPr id="12" name="Gráfico 11" descr="Gatinho com preenchimento sólido">
            <a:extLst>
              <a:ext uri="{FF2B5EF4-FFF2-40B4-BE49-F238E27FC236}">
                <a16:creationId xmlns:a16="http://schemas.microsoft.com/office/drawing/2014/main" id="{CA3951A5-8F4A-57CF-07BA-2AB765591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2758" y="5514109"/>
            <a:ext cx="1642816" cy="16428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E1D2D2D-5837-9CFD-7486-73907C554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289" y="2812931"/>
            <a:ext cx="3708955" cy="366588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9546337-CF9B-8A9C-92BE-6D1766473639}"/>
              </a:ext>
            </a:extLst>
          </p:cNvPr>
          <p:cNvSpPr txBox="1"/>
          <p:nvPr/>
        </p:nvSpPr>
        <p:spPr>
          <a:xfrm>
            <a:off x="507212" y="1111019"/>
            <a:ext cx="88030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There is a white 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spotlight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placed at the top of the scene, facing the ground;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 white </a:t>
            </a:r>
            <a:r>
              <a:rPr lang="en-GB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ambient light</a:t>
            </a: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 </a:t>
            </a:r>
            <a:r>
              <a:rPr lang="en-GB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hemispheric light</a:t>
            </a: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fading from yellow to crimson.</a:t>
            </a:r>
          </a:p>
          <a:p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58C601D-1BC5-911E-E1B1-A99DB89DD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29" y="2733743"/>
            <a:ext cx="4678489" cy="323124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FF69307-269E-13B3-FB1D-FD80809702BC}"/>
              </a:ext>
            </a:extLst>
          </p:cNvPr>
          <p:cNvSpPr txBox="1"/>
          <p:nvPr/>
        </p:nvSpPr>
        <p:spPr>
          <a:xfrm>
            <a:off x="9422166" y="1663600"/>
            <a:ext cx="268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3 light sources</a:t>
            </a:r>
          </a:p>
        </p:txBody>
      </p:sp>
      <p:sp>
        <p:nvSpPr>
          <p:cNvPr id="15" name="Chaveta à direita 14">
            <a:extLst>
              <a:ext uri="{FF2B5EF4-FFF2-40B4-BE49-F238E27FC236}">
                <a16:creationId xmlns:a16="http://schemas.microsoft.com/office/drawing/2014/main" id="{1B4F6793-7DA8-EDF5-DCEC-25D5B211CC25}"/>
              </a:ext>
            </a:extLst>
          </p:cNvPr>
          <p:cNvSpPr/>
          <p:nvPr/>
        </p:nvSpPr>
        <p:spPr>
          <a:xfrm>
            <a:off x="9025004" y="1246711"/>
            <a:ext cx="285252" cy="1182453"/>
          </a:xfrm>
          <a:prstGeom prst="rightBrace">
            <a:avLst>
              <a:gd name="adj1" fmla="val 100395"/>
              <a:gd name="adj2" fmla="val 51562"/>
            </a:avLst>
          </a:prstGeom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83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83A86-6C63-A337-D7DB-AF8CABB2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11" y="-418646"/>
            <a:ext cx="10357666" cy="1438450"/>
          </a:xfrm>
        </p:spPr>
        <p:txBody>
          <a:bodyPr>
            <a:normAutofit/>
          </a:bodyPr>
          <a:lstStyle/>
          <a:p>
            <a:r>
              <a:rPr lang="en-US" sz="3600" spc="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Interaction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B7DBE1-CB79-77AE-B829-CE28B3476AEB}"/>
              </a:ext>
            </a:extLst>
          </p:cNvPr>
          <p:cNvSpPr txBox="1"/>
          <p:nvPr/>
        </p:nvSpPr>
        <p:spPr>
          <a:xfrm>
            <a:off x="763675" y="1467059"/>
            <a:ext cx="9254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No camera movement through the mouse! 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The camera follows the cat. If the cat turns, the camera does as well.</a:t>
            </a: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The player can control the cat using the WAD keys:</a:t>
            </a: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to move forward </a:t>
            </a:r>
          </a:p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to rotate to the left</a:t>
            </a:r>
          </a:p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to rotate to the right</a:t>
            </a:r>
          </a:p>
        </p:txBody>
      </p:sp>
      <p:pic>
        <p:nvPicPr>
          <p:cNvPr id="6" name="Gráfico 5" descr="Um grupo de árvores com arbustos e flores">
            <a:extLst>
              <a:ext uri="{FF2B5EF4-FFF2-40B4-BE49-F238E27FC236}">
                <a16:creationId xmlns:a16="http://schemas.microsoft.com/office/drawing/2014/main" id="{56A221AD-2707-D367-7A72-B367F5EF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4220" y="2140203"/>
            <a:ext cx="5815991" cy="5815991"/>
          </a:xfrm>
          <a:prstGeom prst="rect">
            <a:avLst/>
          </a:prstGeom>
        </p:spPr>
      </p:pic>
      <p:pic>
        <p:nvPicPr>
          <p:cNvPr id="12" name="Gráfico 11" descr="Gatinho com preenchimento sólido">
            <a:extLst>
              <a:ext uri="{FF2B5EF4-FFF2-40B4-BE49-F238E27FC236}">
                <a16:creationId xmlns:a16="http://schemas.microsoft.com/office/drawing/2014/main" id="{CA3951A5-8F4A-57CF-07BA-2AB765591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9682" y="5717310"/>
            <a:ext cx="1424038" cy="1424038"/>
          </a:xfrm>
          <a:prstGeom prst="rect">
            <a:avLst/>
          </a:prstGeom>
        </p:spPr>
      </p:pic>
      <p:pic>
        <p:nvPicPr>
          <p:cNvPr id="7" name="Imagem 6" descr="Uma imagem com planta, gato, chão&#10;&#10;Descrição gerada automaticamente">
            <a:extLst>
              <a:ext uri="{FF2B5EF4-FFF2-40B4-BE49-F238E27FC236}">
                <a16:creationId xmlns:a16="http://schemas.microsoft.com/office/drawing/2014/main" id="{C6F6EE9B-A972-EF58-CBB1-1A4DA6FFB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42" y="3400467"/>
            <a:ext cx="3622343" cy="2897874"/>
          </a:xfrm>
          <a:prstGeom prst="round2DiagRect">
            <a:avLst>
              <a:gd name="adj1" fmla="val 16667"/>
              <a:gd name="adj2" fmla="val 17565"/>
            </a:avLst>
          </a:prstGeom>
          <a:ln w="57150" cap="sq">
            <a:solidFill>
              <a:schemeClr val="accent3">
                <a:lumMod val="40000"/>
                <a:lumOff val="60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2527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83A86-6C63-A337-D7DB-AF8CABB2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11" y="-418646"/>
            <a:ext cx="10357666" cy="1438450"/>
          </a:xfrm>
        </p:spPr>
        <p:txBody>
          <a:bodyPr>
            <a:normAutofit/>
          </a:bodyPr>
          <a:lstStyle/>
          <a:p>
            <a:r>
              <a:rPr lang="en-US" sz="3600" spc="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</a:p>
        </p:txBody>
      </p:sp>
      <p:pic>
        <p:nvPicPr>
          <p:cNvPr id="6" name="Gráfico 5" descr="Um grupo de árvores com arbustos e flores">
            <a:extLst>
              <a:ext uri="{FF2B5EF4-FFF2-40B4-BE49-F238E27FC236}">
                <a16:creationId xmlns:a16="http://schemas.microsoft.com/office/drawing/2014/main" id="{56A221AD-2707-D367-7A72-B367F5EF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3259" y="2011680"/>
            <a:ext cx="5968392" cy="5968392"/>
          </a:xfrm>
          <a:prstGeom prst="rect">
            <a:avLst/>
          </a:prstGeom>
        </p:spPr>
      </p:pic>
      <p:pic>
        <p:nvPicPr>
          <p:cNvPr id="12" name="Gráfico 11" descr="Gatinho com preenchimento sólido">
            <a:extLst>
              <a:ext uri="{FF2B5EF4-FFF2-40B4-BE49-F238E27FC236}">
                <a16:creationId xmlns:a16="http://schemas.microsoft.com/office/drawing/2014/main" id="{CA3951A5-8F4A-57CF-07BA-2AB765591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807" y="5663106"/>
            <a:ext cx="1493819" cy="149381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914C59-489D-5311-75A6-E9C4DC302AAD}"/>
              </a:ext>
            </a:extLst>
          </p:cNvPr>
          <p:cNvSpPr txBox="1"/>
          <p:nvPr/>
        </p:nvSpPr>
        <p:spPr>
          <a:xfrm>
            <a:off x="507210" y="1349263"/>
            <a:ext cx="78621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Code was organized in a similar way to the classes…</a:t>
            </a:r>
          </a:p>
          <a:p>
            <a:endParaRPr lang="en-GB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Initiate empty scene;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Load 3D Objects (Model loading);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Compute frame (Animation).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…divided in three files:</a:t>
            </a:r>
          </a:p>
          <a:p>
            <a:endParaRPr lang="en-GB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Index (HTML)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Style (CSS)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Scene(JS)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2D741C-A41C-430A-B29B-BA4AC3929585}"/>
              </a:ext>
            </a:extLst>
          </p:cNvPr>
          <p:cNvSpPr txBox="1"/>
          <p:nvPr/>
        </p:nvSpPr>
        <p:spPr>
          <a:xfrm>
            <a:off x="7027129" y="1335602"/>
            <a:ext cx="484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However, there were some problems…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Power-up speed up not working;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Inconsistency with wall collisions;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Flickering textures;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Camera issues.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94BBDC-C9DF-2328-5B38-743064592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249" y="3087203"/>
            <a:ext cx="1889299" cy="2500690"/>
          </a:xfrm>
          <a:prstGeom prst="round2DiagRect">
            <a:avLst>
              <a:gd name="adj1" fmla="val 16667"/>
              <a:gd name="adj2" fmla="val 50000"/>
            </a:avLst>
          </a:prstGeom>
          <a:ln w="38100" cap="sq">
            <a:solidFill>
              <a:schemeClr val="accent3">
                <a:lumMod val="40000"/>
                <a:lumOff val="60000"/>
              </a:schemeClr>
            </a:solidFill>
            <a:miter lim="800000"/>
          </a:ln>
          <a:effectLst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649205-9FE6-C19F-1486-5ACA5601F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044" y="3123797"/>
            <a:ext cx="1586961" cy="2729573"/>
          </a:xfrm>
          <a:prstGeom prst="round2DiagRect">
            <a:avLst>
              <a:gd name="adj1" fmla="val 16667"/>
              <a:gd name="adj2" fmla="val 41905"/>
            </a:avLst>
          </a:prstGeom>
          <a:ln w="38100" cap="sq">
            <a:solidFill>
              <a:schemeClr val="accent3">
                <a:lumMod val="40000"/>
                <a:lumOff val="60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74304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83A86-6C63-A337-D7DB-AF8CABB2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11" y="-418646"/>
            <a:ext cx="10357666" cy="1438450"/>
          </a:xfrm>
        </p:spPr>
        <p:txBody>
          <a:bodyPr>
            <a:normAutofit/>
          </a:bodyPr>
          <a:lstStyle/>
          <a:p>
            <a:r>
              <a:rPr lang="en-US" sz="3600" spc="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  <p:pic>
        <p:nvPicPr>
          <p:cNvPr id="6" name="Gráfico 5" descr="Um grupo de árvores com arbustos e flores">
            <a:extLst>
              <a:ext uri="{FF2B5EF4-FFF2-40B4-BE49-F238E27FC236}">
                <a16:creationId xmlns:a16="http://schemas.microsoft.com/office/drawing/2014/main" id="{56A221AD-2707-D367-7A72-B367F5EF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9368" y="2011680"/>
            <a:ext cx="5968392" cy="5968392"/>
          </a:xfrm>
          <a:prstGeom prst="rect">
            <a:avLst/>
          </a:prstGeom>
        </p:spPr>
      </p:pic>
      <p:pic>
        <p:nvPicPr>
          <p:cNvPr id="12" name="Gráfico 11" descr="Gatinho com preenchimento sólido">
            <a:extLst>
              <a:ext uri="{FF2B5EF4-FFF2-40B4-BE49-F238E27FC236}">
                <a16:creationId xmlns:a16="http://schemas.microsoft.com/office/drawing/2014/main" id="{CA3951A5-8F4A-57CF-07BA-2AB765591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6072" y="5490387"/>
            <a:ext cx="1694247" cy="169424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DB2EB5-69D2-218F-A366-C245C9D0DBD4}"/>
              </a:ext>
            </a:extLst>
          </p:cNvPr>
          <p:cNvSpPr txBox="1"/>
          <p:nvPr/>
        </p:nvSpPr>
        <p:spPr>
          <a:xfrm>
            <a:off x="507211" y="2273167"/>
            <a:ext cx="91717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Although there were some frustrating problems to deal with…</a:t>
            </a:r>
          </a:p>
          <a:p>
            <a:endParaRPr lang="en-GB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GB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 had fun working on this project and exploring the endless possibilities of THREE.js!</a:t>
            </a:r>
          </a:p>
          <a:p>
            <a:endParaRPr lang="en-GB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3D5832-ADF1-8026-F364-55283C5E7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114" y="496966"/>
            <a:ext cx="5041450" cy="1167748"/>
          </a:xfrm>
          <a:prstGeom prst="round2DiagRect">
            <a:avLst>
              <a:gd name="adj1" fmla="val 16667"/>
              <a:gd name="adj2" fmla="val 15028"/>
            </a:avLst>
          </a:prstGeom>
          <a:ln w="88900" cap="sq">
            <a:solidFill>
              <a:schemeClr val="accent3">
                <a:lumMod val="75000"/>
              </a:schemeClr>
            </a:solidFill>
            <a:miter lim="800000"/>
          </a:ln>
          <a:effectLst/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B06A27-19E6-3835-3D05-97CB3970F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72" y="4220571"/>
            <a:ext cx="4260357" cy="1996645"/>
          </a:xfrm>
          <a:prstGeom prst="round2DiagRect">
            <a:avLst>
              <a:gd name="adj1" fmla="val 16667"/>
              <a:gd name="adj2" fmla="val 20461"/>
            </a:avLst>
          </a:prstGeom>
          <a:ln w="88900" cap="sq">
            <a:solidFill>
              <a:schemeClr val="accent3">
                <a:lumMod val="75000"/>
              </a:schemeClr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1291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83A86-6C63-A337-D7DB-AF8CABB2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11" y="-418646"/>
            <a:ext cx="10357666" cy="1438450"/>
          </a:xfrm>
        </p:spPr>
        <p:txBody>
          <a:bodyPr>
            <a:normAutofit/>
          </a:bodyPr>
          <a:lstStyle/>
          <a:p>
            <a:r>
              <a:rPr lang="en-US" sz="3600" spc="0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pic>
        <p:nvPicPr>
          <p:cNvPr id="6" name="Gráfico 5" descr="Um grupo de árvores com arbustos e flores">
            <a:extLst>
              <a:ext uri="{FF2B5EF4-FFF2-40B4-BE49-F238E27FC236}">
                <a16:creationId xmlns:a16="http://schemas.microsoft.com/office/drawing/2014/main" id="{56A221AD-2707-D367-7A72-B367F5EF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9368" y="2011680"/>
            <a:ext cx="5968392" cy="5968392"/>
          </a:xfrm>
          <a:prstGeom prst="rect">
            <a:avLst/>
          </a:prstGeom>
        </p:spPr>
      </p:pic>
      <p:pic>
        <p:nvPicPr>
          <p:cNvPr id="12" name="Gráfico 11" descr="Gatinho com preenchimento sólido">
            <a:extLst>
              <a:ext uri="{FF2B5EF4-FFF2-40B4-BE49-F238E27FC236}">
                <a16:creationId xmlns:a16="http://schemas.microsoft.com/office/drawing/2014/main" id="{CA3951A5-8F4A-57CF-07BA-2AB765591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6072" y="5490387"/>
            <a:ext cx="1694247" cy="169424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E0D2005-3BA4-8C10-DCC3-B943412EE7C8}"/>
              </a:ext>
            </a:extLst>
          </p:cNvPr>
          <p:cNvSpPr txBox="1"/>
          <p:nvPr/>
        </p:nvSpPr>
        <p:spPr>
          <a:xfrm>
            <a:off x="393930" y="1295043"/>
            <a:ext cx="59683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PT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SketchFab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(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https://sketchfab.com/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Three.js </a:t>
            </a:r>
            <a:r>
              <a:rPr lang="pt-PT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documentation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(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https://threejs.org/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GLTF </a:t>
            </a:r>
            <a:r>
              <a:rPr lang="pt-PT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Report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(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https://gltf.report/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pt-PT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Freepik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(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https://br.freepik.com/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pt-PT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Discover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three.js!(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https://discoverthreejs.com/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W3Schools(https://www.w3schools.com/css/)</a:t>
            </a:r>
          </a:p>
          <a:p>
            <a:pPr>
              <a:lnSpc>
                <a:spcPct val="200000"/>
              </a:lnSpc>
            </a:pP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Files </a:t>
            </a:r>
            <a:r>
              <a:rPr lang="pt-PT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provided</a:t>
            </a:r>
            <a: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in classes</a:t>
            </a:r>
          </a:p>
          <a:p>
            <a:br>
              <a:rPr lang="pt-PT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lang="pt-PT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pt-PT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46858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 Beach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423</Words>
  <Application>Microsoft Office PowerPoint</Application>
  <PresentationFormat>Ecrã Panorâmico</PresentationFormat>
  <Paragraphs>78</Paragraphs>
  <Slides>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Avenir Next LT Pro Light</vt:lpstr>
      <vt:lpstr>Calibri</vt:lpstr>
      <vt:lpstr>VeniceBeachVTI</vt:lpstr>
      <vt:lpstr>Apresentação do PowerPoint</vt:lpstr>
      <vt:lpstr>Main ideas</vt:lpstr>
      <vt:lpstr>MODELS AND THE Scene graph</vt:lpstr>
      <vt:lpstr>Animation</vt:lpstr>
      <vt:lpstr>Illumination</vt:lpstr>
      <vt:lpstr>User Interaction</vt:lpstr>
      <vt:lpstr>Development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Tavares</dc:creator>
  <cp:lastModifiedBy>Maria Tavares</cp:lastModifiedBy>
  <cp:revision>4</cp:revision>
  <dcterms:created xsi:type="dcterms:W3CDTF">2023-05-22T14:01:43Z</dcterms:created>
  <dcterms:modified xsi:type="dcterms:W3CDTF">2023-05-25T22:46:14Z</dcterms:modified>
</cp:coreProperties>
</file>